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3"/>
    <p:sldId id="257" r:id="rId44"/>
    <p:sldId id="258" r:id="rId45"/>
    <p:sldId id="259" r:id="rId46"/>
    <p:sldId id="260" r:id="rId47"/>
    <p:sldId id="261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Bold" charset="1" panose="020000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Poppins" charset="1" panose="00000500000000000000"/>
      <p:regular r:id="rId17"/>
    </p:embeddedFont>
    <p:embeddedFont>
      <p:font typeface="Poppins Bold" charset="1" panose="00000800000000000000"/>
      <p:regular r:id="rId18"/>
    </p:embeddedFont>
    <p:embeddedFont>
      <p:font typeface="Poppins Italics" charset="1" panose="00000500000000000000"/>
      <p:regular r:id="rId19"/>
    </p:embeddedFont>
    <p:embeddedFont>
      <p:font typeface="Poppins Bold Italics" charset="1" panose="00000800000000000000"/>
      <p:regular r:id="rId20"/>
    </p:embeddedFont>
    <p:embeddedFont>
      <p:font typeface="Poppins Thin" charset="1" panose="00000300000000000000"/>
      <p:regular r:id="rId21"/>
    </p:embeddedFont>
    <p:embeddedFont>
      <p:font typeface="Poppins Thin Italics" charset="1" panose="00000300000000000000"/>
      <p:regular r:id="rId22"/>
    </p:embeddedFont>
    <p:embeddedFont>
      <p:font typeface="Poppins Extra-Light" charset="1" panose="00000300000000000000"/>
      <p:regular r:id="rId23"/>
    </p:embeddedFont>
    <p:embeddedFont>
      <p:font typeface="Poppins Extra-Light Italics" charset="1" panose="00000300000000000000"/>
      <p:regular r:id="rId24"/>
    </p:embeddedFont>
    <p:embeddedFont>
      <p:font typeface="Poppins Light" charset="1" panose="00000400000000000000"/>
      <p:regular r:id="rId25"/>
    </p:embeddedFont>
    <p:embeddedFont>
      <p:font typeface="Poppins Light Italics" charset="1" panose="00000400000000000000"/>
      <p:regular r:id="rId26"/>
    </p:embeddedFont>
    <p:embeddedFont>
      <p:font typeface="Poppins Medium" charset="1" panose="00000600000000000000"/>
      <p:regular r:id="rId27"/>
    </p:embeddedFont>
    <p:embeddedFont>
      <p:font typeface="Poppins Medium Italics" charset="1" panose="00000600000000000000"/>
      <p:regular r:id="rId28"/>
    </p:embeddedFont>
    <p:embeddedFont>
      <p:font typeface="Poppins Semi-Bold" charset="1" panose="00000700000000000000"/>
      <p:regular r:id="rId29"/>
    </p:embeddedFont>
    <p:embeddedFont>
      <p:font typeface="Poppins Semi-Bold Italics" charset="1" panose="00000700000000000000"/>
      <p:regular r:id="rId30"/>
    </p:embeddedFont>
    <p:embeddedFont>
      <p:font typeface="Poppins Ultra-Bold" charset="1" panose="00000900000000000000"/>
      <p:regular r:id="rId31"/>
    </p:embeddedFont>
    <p:embeddedFont>
      <p:font typeface="Poppins Ultra-Bold Italics" charset="1" panose="00000900000000000000"/>
      <p:regular r:id="rId32"/>
    </p:embeddedFont>
    <p:embeddedFont>
      <p:font typeface="Poppins Heavy" charset="1" panose="00000A00000000000000"/>
      <p:regular r:id="rId33"/>
    </p:embeddedFont>
    <p:embeddedFont>
      <p:font typeface="Poppins Heavy Italics" charset="1" panose="00000A00000000000000"/>
      <p:regular r:id="rId34"/>
    </p:embeddedFont>
    <p:embeddedFont>
      <p:font typeface="Open Sans" charset="1" panose="020B0606030504020204"/>
      <p:regular r:id="rId35"/>
    </p:embeddedFont>
    <p:embeddedFont>
      <p:font typeface="Open Sans Bold" charset="1" panose="020B0806030504020204"/>
      <p:regular r:id="rId36"/>
    </p:embeddedFont>
    <p:embeddedFont>
      <p:font typeface="Open Sans Italics" charset="1" panose="020B0606030504020204"/>
      <p:regular r:id="rId37"/>
    </p:embeddedFont>
    <p:embeddedFont>
      <p:font typeface="Open Sans Bold Italics" charset="1" panose="020B0806030504020204"/>
      <p:regular r:id="rId38"/>
    </p:embeddedFont>
    <p:embeddedFont>
      <p:font typeface="Open Sans Light" charset="1" panose="020B0306030504020204"/>
      <p:regular r:id="rId39"/>
    </p:embeddedFont>
    <p:embeddedFont>
      <p:font typeface="Open Sans Light Italics" charset="1" panose="020B0306030504020204"/>
      <p:regular r:id="rId40"/>
    </p:embeddedFont>
    <p:embeddedFont>
      <p:font typeface="Open Sans Ultra-Bold" charset="1" panose="00000000000000000000"/>
      <p:regular r:id="rId41"/>
    </p:embeddedFont>
    <p:embeddedFont>
      <p:font typeface="Open Sans Ultra-Bold Italics" charset="1" panose="000000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slides/slide1.xml" Type="http://schemas.openxmlformats.org/officeDocument/2006/relationships/slide"/><Relationship Id="rId44" Target="slides/slide2.xml" Type="http://schemas.openxmlformats.org/officeDocument/2006/relationships/slide"/><Relationship Id="rId45" Target="slides/slide3.xml" Type="http://schemas.openxmlformats.org/officeDocument/2006/relationships/slide"/><Relationship Id="rId46" Target="slides/slide4.xml" Type="http://schemas.openxmlformats.org/officeDocument/2006/relationships/slide"/><Relationship Id="rId47" Target="slides/slide5.xml" Type="http://schemas.openxmlformats.org/officeDocument/2006/relationships/slide"/><Relationship Id="rId48" Target="slides/slide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18527" y="-1745836"/>
            <a:ext cx="6304087" cy="6304087"/>
          </a:xfrm>
          <a:custGeom>
            <a:avLst/>
            <a:gdLst/>
            <a:ahLst/>
            <a:cxnLst/>
            <a:rect r="r" b="b" t="t" l="l"/>
            <a:pathLst>
              <a:path h="6304087" w="6304087">
                <a:moveTo>
                  <a:pt x="0" y="0"/>
                </a:moveTo>
                <a:lnTo>
                  <a:pt x="6304087" y="0"/>
                </a:lnTo>
                <a:lnTo>
                  <a:pt x="6304087" y="6304087"/>
                </a:lnTo>
                <a:lnTo>
                  <a:pt x="0" y="6304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15273" y="5804957"/>
            <a:ext cx="2284867" cy="2284867"/>
          </a:xfrm>
          <a:custGeom>
            <a:avLst/>
            <a:gdLst/>
            <a:ahLst/>
            <a:cxnLst/>
            <a:rect r="r" b="b" t="t" l="l"/>
            <a:pathLst>
              <a:path h="2284867" w="2284867">
                <a:moveTo>
                  <a:pt x="0" y="0"/>
                </a:moveTo>
                <a:lnTo>
                  <a:pt x="2284867" y="0"/>
                </a:lnTo>
                <a:lnTo>
                  <a:pt x="2284867" y="2284866"/>
                </a:lnTo>
                <a:lnTo>
                  <a:pt x="0" y="2284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09140" y="3393029"/>
            <a:ext cx="8507318" cy="159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257"/>
              </a:lnSpc>
              <a:spcBef>
                <a:spcPct val="0"/>
              </a:spcBef>
            </a:pPr>
            <a:r>
              <a:rPr lang="en-US" sz="8755">
                <a:solidFill>
                  <a:srgbClr val="FFFFFF"/>
                </a:solidFill>
                <a:latin typeface="Poppins"/>
              </a:rPr>
              <a:t>Metasploit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09140" y="4668318"/>
            <a:ext cx="11555318" cy="196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275"/>
              </a:lnSpc>
              <a:spcBef>
                <a:spcPct val="0"/>
              </a:spcBef>
            </a:pPr>
            <a:r>
              <a:rPr lang="en-US" sz="10910">
                <a:solidFill>
                  <a:srgbClr val="FFFFFF"/>
                </a:solidFill>
                <a:latin typeface="Poppins Ultra-Bold"/>
              </a:rPr>
              <a:t>Telnet Hacking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87373" y="1193207"/>
            <a:ext cx="2575582" cy="40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oppins Bold"/>
              </a:rPr>
              <a:t>PRATICA S7/L2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193410" y="4082284"/>
            <a:ext cx="951933" cy="951933"/>
          </a:xfrm>
          <a:custGeom>
            <a:avLst/>
            <a:gdLst/>
            <a:ahLst/>
            <a:cxnLst/>
            <a:rect r="r" b="b" t="t" l="l"/>
            <a:pathLst>
              <a:path h="951933" w="951933">
                <a:moveTo>
                  <a:pt x="0" y="0"/>
                </a:moveTo>
                <a:lnTo>
                  <a:pt x="951934" y="0"/>
                </a:lnTo>
                <a:lnTo>
                  <a:pt x="951934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482125" y="9289973"/>
            <a:ext cx="2994682" cy="40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oppins Bold"/>
              </a:rPr>
              <a:t>MATTIA CHIRIATTI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18527" y="-1745836"/>
            <a:ext cx="6304087" cy="6304087"/>
          </a:xfrm>
          <a:custGeom>
            <a:avLst/>
            <a:gdLst/>
            <a:ahLst/>
            <a:cxnLst/>
            <a:rect r="r" b="b" t="t" l="l"/>
            <a:pathLst>
              <a:path h="6304087" w="6304087">
                <a:moveTo>
                  <a:pt x="0" y="0"/>
                </a:moveTo>
                <a:lnTo>
                  <a:pt x="6304087" y="0"/>
                </a:lnTo>
                <a:lnTo>
                  <a:pt x="6304087" y="6304087"/>
                </a:lnTo>
                <a:lnTo>
                  <a:pt x="0" y="6304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15273" y="5804957"/>
            <a:ext cx="2284867" cy="2284867"/>
          </a:xfrm>
          <a:custGeom>
            <a:avLst/>
            <a:gdLst/>
            <a:ahLst/>
            <a:cxnLst/>
            <a:rect r="r" b="b" t="t" l="l"/>
            <a:pathLst>
              <a:path h="2284867" w="2284867">
                <a:moveTo>
                  <a:pt x="0" y="0"/>
                </a:moveTo>
                <a:lnTo>
                  <a:pt x="2284867" y="0"/>
                </a:lnTo>
                <a:lnTo>
                  <a:pt x="2284867" y="2284866"/>
                </a:lnTo>
                <a:lnTo>
                  <a:pt x="0" y="2284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93410" y="4082284"/>
            <a:ext cx="951933" cy="951933"/>
          </a:xfrm>
          <a:custGeom>
            <a:avLst/>
            <a:gdLst/>
            <a:ahLst/>
            <a:cxnLst/>
            <a:rect r="r" b="b" t="t" l="l"/>
            <a:pathLst>
              <a:path h="951933" w="951933">
                <a:moveTo>
                  <a:pt x="0" y="0"/>
                </a:moveTo>
                <a:lnTo>
                  <a:pt x="951934" y="0"/>
                </a:lnTo>
                <a:lnTo>
                  <a:pt x="951934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55983" y="1836901"/>
            <a:ext cx="9918581" cy="5686386"/>
          </a:xfrm>
          <a:custGeom>
            <a:avLst/>
            <a:gdLst/>
            <a:ahLst/>
            <a:cxnLst/>
            <a:rect r="r" b="b" t="t" l="l"/>
            <a:pathLst>
              <a:path h="5686386" w="9918581">
                <a:moveTo>
                  <a:pt x="0" y="0"/>
                </a:moveTo>
                <a:lnTo>
                  <a:pt x="9918581" y="0"/>
                </a:lnTo>
                <a:lnTo>
                  <a:pt x="9918581" y="5686386"/>
                </a:lnTo>
                <a:lnTo>
                  <a:pt x="0" y="56863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0651" y="1110235"/>
            <a:ext cx="7588694" cy="778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Prima di effettuare l’attacco con Metasploit, verifichiamo l’indirizzo IP della macchina vittima Metasploitable col solito “ifconfig”.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Verificato l’IP, passiamo ad analizzare le porte e i servizi attivi sulla macchina vittima col comando “nmap -sV IP_macchina_vittima”.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Come da immagine a destra, il servizio Telnet è attivo sulla porta 23.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949344" y="3265842"/>
            <a:ext cx="3406631" cy="268723"/>
            <a:chOff x="0" y="0"/>
            <a:chExt cx="897220" cy="707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97220" cy="70775"/>
            </a:xfrm>
            <a:custGeom>
              <a:avLst/>
              <a:gdLst/>
              <a:ahLst/>
              <a:cxnLst/>
              <a:rect r="r" b="b" t="t" l="l"/>
              <a:pathLst>
                <a:path h="70775" w="897220">
                  <a:moveTo>
                    <a:pt x="0" y="0"/>
                  </a:moveTo>
                  <a:lnTo>
                    <a:pt x="897220" y="0"/>
                  </a:lnTo>
                  <a:lnTo>
                    <a:pt x="897220" y="70775"/>
                  </a:lnTo>
                  <a:lnTo>
                    <a:pt x="0" y="707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97220" cy="99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18527" y="-1745836"/>
            <a:ext cx="6304087" cy="6304087"/>
          </a:xfrm>
          <a:custGeom>
            <a:avLst/>
            <a:gdLst/>
            <a:ahLst/>
            <a:cxnLst/>
            <a:rect r="r" b="b" t="t" l="l"/>
            <a:pathLst>
              <a:path h="6304087" w="6304087">
                <a:moveTo>
                  <a:pt x="0" y="0"/>
                </a:moveTo>
                <a:lnTo>
                  <a:pt x="6304087" y="0"/>
                </a:lnTo>
                <a:lnTo>
                  <a:pt x="6304087" y="6304087"/>
                </a:lnTo>
                <a:lnTo>
                  <a:pt x="0" y="6304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15273" y="5804957"/>
            <a:ext cx="2284867" cy="2284867"/>
          </a:xfrm>
          <a:custGeom>
            <a:avLst/>
            <a:gdLst/>
            <a:ahLst/>
            <a:cxnLst/>
            <a:rect r="r" b="b" t="t" l="l"/>
            <a:pathLst>
              <a:path h="2284867" w="2284867">
                <a:moveTo>
                  <a:pt x="0" y="0"/>
                </a:moveTo>
                <a:lnTo>
                  <a:pt x="2284867" y="0"/>
                </a:lnTo>
                <a:lnTo>
                  <a:pt x="2284867" y="2284866"/>
                </a:lnTo>
                <a:lnTo>
                  <a:pt x="0" y="2284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93410" y="4082284"/>
            <a:ext cx="951933" cy="951933"/>
          </a:xfrm>
          <a:custGeom>
            <a:avLst/>
            <a:gdLst/>
            <a:ahLst/>
            <a:cxnLst/>
            <a:rect r="r" b="b" t="t" l="l"/>
            <a:pathLst>
              <a:path h="951933" w="951933">
                <a:moveTo>
                  <a:pt x="0" y="0"/>
                </a:moveTo>
                <a:lnTo>
                  <a:pt x="951934" y="0"/>
                </a:lnTo>
                <a:lnTo>
                  <a:pt x="951934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41699" y="1811351"/>
            <a:ext cx="8317601" cy="6445734"/>
          </a:xfrm>
          <a:custGeom>
            <a:avLst/>
            <a:gdLst/>
            <a:ahLst/>
            <a:cxnLst/>
            <a:rect r="r" b="b" t="t" l="l"/>
            <a:pathLst>
              <a:path h="6445734" w="8317601">
                <a:moveTo>
                  <a:pt x="0" y="0"/>
                </a:moveTo>
                <a:lnTo>
                  <a:pt x="8317601" y="0"/>
                </a:lnTo>
                <a:lnTo>
                  <a:pt x="8317601" y="6445734"/>
                </a:lnTo>
                <a:lnTo>
                  <a:pt x="0" y="64457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618296" y="7747062"/>
            <a:ext cx="3000231" cy="510023"/>
            <a:chOff x="0" y="0"/>
            <a:chExt cx="790184" cy="1343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0184" cy="134327"/>
            </a:xfrm>
            <a:custGeom>
              <a:avLst/>
              <a:gdLst/>
              <a:ahLst/>
              <a:cxnLst/>
              <a:rect r="r" b="b" t="t" l="l"/>
              <a:pathLst>
                <a:path h="134327" w="790184">
                  <a:moveTo>
                    <a:pt x="0" y="0"/>
                  </a:moveTo>
                  <a:lnTo>
                    <a:pt x="790184" y="0"/>
                  </a:lnTo>
                  <a:lnTo>
                    <a:pt x="790184" y="134327"/>
                  </a:lnTo>
                  <a:lnTo>
                    <a:pt x="0" y="1343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790184" cy="162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18871" y="3019742"/>
            <a:ext cx="7588694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Passiamo quindi alla fase di attacco: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Apriamo un prompt sul nostro Kali e avviamo Metasploit con permessi di root e procediamo a cercare degli exploit col comando “search telnetd”.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18527" y="-1745836"/>
            <a:ext cx="6304087" cy="6304087"/>
          </a:xfrm>
          <a:custGeom>
            <a:avLst/>
            <a:gdLst/>
            <a:ahLst/>
            <a:cxnLst/>
            <a:rect r="r" b="b" t="t" l="l"/>
            <a:pathLst>
              <a:path h="6304087" w="6304087">
                <a:moveTo>
                  <a:pt x="0" y="0"/>
                </a:moveTo>
                <a:lnTo>
                  <a:pt x="6304087" y="0"/>
                </a:lnTo>
                <a:lnTo>
                  <a:pt x="6304087" y="6304087"/>
                </a:lnTo>
                <a:lnTo>
                  <a:pt x="0" y="6304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15273" y="5804957"/>
            <a:ext cx="2284867" cy="2284867"/>
          </a:xfrm>
          <a:custGeom>
            <a:avLst/>
            <a:gdLst/>
            <a:ahLst/>
            <a:cxnLst/>
            <a:rect r="r" b="b" t="t" l="l"/>
            <a:pathLst>
              <a:path h="2284867" w="2284867">
                <a:moveTo>
                  <a:pt x="0" y="0"/>
                </a:moveTo>
                <a:lnTo>
                  <a:pt x="2284867" y="0"/>
                </a:lnTo>
                <a:lnTo>
                  <a:pt x="2284867" y="2284866"/>
                </a:lnTo>
                <a:lnTo>
                  <a:pt x="0" y="2284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93410" y="4082284"/>
            <a:ext cx="951933" cy="951933"/>
          </a:xfrm>
          <a:custGeom>
            <a:avLst/>
            <a:gdLst/>
            <a:ahLst/>
            <a:cxnLst/>
            <a:rect r="r" b="b" t="t" l="l"/>
            <a:pathLst>
              <a:path h="951933" w="951933">
                <a:moveTo>
                  <a:pt x="0" y="0"/>
                </a:moveTo>
                <a:lnTo>
                  <a:pt x="951934" y="0"/>
                </a:lnTo>
                <a:lnTo>
                  <a:pt x="951934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576996"/>
            <a:ext cx="8115300" cy="1122670"/>
          </a:xfrm>
          <a:custGeom>
            <a:avLst/>
            <a:gdLst/>
            <a:ahLst/>
            <a:cxnLst/>
            <a:rect r="r" b="b" t="t" l="l"/>
            <a:pathLst>
              <a:path h="1122670" w="8115300">
                <a:moveTo>
                  <a:pt x="0" y="0"/>
                </a:moveTo>
                <a:lnTo>
                  <a:pt x="8115300" y="0"/>
                </a:lnTo>
                <a:lnTo>
                  <a:pt x="8115300" y="1122670"/>
                </a:lnTo>
                <a:lnTo>
                  <a:pt x="0" y="11226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33248" y="2223053"/>
            <a:ext cx="9420333" cy="6699585"/>
          </a:xfrm>
          <a:custGeom>
            <a:avLst/>
            <a:gdLst/>
            <a:ahLst/>
            <a:cxnLst/>
            <a:rect r="r" b="b" t="t" l="l"/>
            <a:pathLst>
              <a:path h="6699585" w="9420333">
                <a:moveTo>
                  <a:pt x="0" y="0"/>
                </a:moveTo>
                <a:lnTo>
                  <a:pt x="9420333" y="0"/>
                </a:lnTo>
                <a:lnTo>
                  <a:pt x="9420333" y="6699586"/>
                </a:lnTo>
                <a:lnTo>
                  <a:pt x="0" y="6699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68304" y="319405"/>
            <a:ext cx="7588694" cy="958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In questo caso, per lo svolgimento dell’esercizio, utilizzeremo dei moduli ausiliari e non gli exploit diretti, utilizzando il comando “search auxiliary telnet”.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Gli auxiliary sono una sorta di supporto agli exploit che non lanciano necessariamente attacchi diretti e non utilizzano quasi mai i payload.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Per il corretto svolgimento dell’esercizio, sceglieremo di utilizzare l’opzione 14 col comando “use 14”.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799146" y="7908987"/>
            <a:ext cx="3819381" cy="348098"/>
            <a:chOff x="0" y="0"/>
            <a:chExt cx="1005927" cy="916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05927" cy="91680"/>
            </a:xfrm>
            <a:custGeom>
              <a:avLst/>
              <a:gdLst/>
              <a:ahLst/>
              <a:cxnLst/>
              <a:rect r="r" b="b" t="t" l="l"/>
              <a:pathLst>
                <a:path h="91680" w="1005927">
                  <a:moveTo>
                    <a:pt x="0" y="0"/>
                  </a:moveTo>
                  <a:lnTo>
                    <a:pt x="1005927" y="0"/>
                  </a:lnTo>
                  <a:lnTo>
                    <a:pt x="1005927" y="91680"/>
                  </a:lnTo>
                  <a:lnTo>
                    <a:pt x="0" y="91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005927" cy="120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18527" y="-1745836"/>
            <a:ext cx="6304087" cy="6304087"/>
          </a:xfrm>
          <a:custGeom>
            <a:avLst/>
            <a:gdLst/>
            <a:ahLst/>
            <a:cxnLst/>
            <a:rect r="r" b="b" t="t" l="l"/>
            <a:pathLst>
              <a:path h="6304087" w="6304087">
                <a:moveTo>
                  <a:pt x="0" y="0"/>
                </a:moveTo>
                <a:lnTo>
                  <a:pt x="6304087" y="0"/>
                </a:lnTo>
                <a:lnTo>
                  <a:pt x="6304087" y="6304087"/>
                </a:lnTo>
                <a:lnTo>
                  <a:pt x="0" y="6304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15273" y="5804957"/>
            <a:ext cx="2284867" cy="2284867"/>
          </a:xfrm>
          <a:custGeom>
            <a:avLst/>
            <a:gdLst/>
            <a:ahLst/>
            <a:cxnLst/>
            <a:rect r="r" b="b" t="t" l="l"/>
            <a:pathLst>
              <a:path h="2284867" w="2284867">
                <a:moveTo>
                  <a:pt x="0" y="0"/>
                </a:moveTo>
                <a:lnTo>
                  <a:pt x="2284867" y="0"/>
                </a:lnTo>
                <a:lnTo>
                  <a:pt x="2284867" y="2284866"/>
                </a:lnTo>
                <a:lnTo>
                  <a:pt x="0" y="2284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93410" y="4082284"/>
            <a:ext cx="951933" cy="951933"/>
          </a:xfrm>
          <a:custGeom>
            <a:avLst/>
            <a:gdLst/>
            <a:ahLst/>
            <a:cxnLst/>
            <a:rect r="r" b="b" t="t" l="l"/>
            <a:pathLst>
              <a:path h="951933" w="951933">
                <a:moveTo>
                  <a:pt x="0" y="0"/>
                </a:moveTo>
                <a:lnTo>
                  <a:pt x="951934" y="0"/>
                </a:lnTo>
                <a:lnTo>
                  <a:pt x="951934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00409" y="379688"/>
            <a:ext cx="11899730" cy="4001914"/>
          </a:xfrm>
          <a:custGeom>
            <a:avLst/>
            <a:gdLst/>
            <a:ahLst/>
            <a:cxnLst/>
            <a:rect r="r" b="b" t="t" l="l"/>
            <a:pathLst>
              <a:path h="4001914" w="11899730">
                <a:moveTo>
                  <a:pt x="0" y="0"/>
                </a:moveTo>
                <a:lnTo>
                  <a:pt x="11899731" y="0"/>
                </a:lnTo>
                <a:lnTo>
                  <a:pt x="11899731" y="4001914"/>
                </a:lnTo>
                <a:lnTo>
                  <a:pt x="0" y="40019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9922" y="4967543"/>
            <a:ext cx="17028156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Scelto il modulo, dobbiamo verificare ed eventualmente indicare opzioni aggiuntive sul target, e lo faremo col comando “show option”.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Aperta la sezione delle opzioni ci rendiamo conto che manca l’IP della macchina vittima, quindi andremo a inserirlo col comando “set rhosts IP_macchina_vittima”.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Fatto questo, verificheremo il corretto inserimento col comando “show option”.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18527" y="-1745836"/>
            <a:ext cx="6304087" cy="6304087"/>
          </a:xfrm>
          <a:custGeom>
            <a:avLst/>
            <a:gdLst/>
            <a:ahLst/>
            <a:cxnLst/>
            <a:rect r="r" b="b" t="t" l="l"/>
            <a:pathLst>
              <a:path h="6304087" w="6304087">
                <a:moveTo>
                  <a:pt x="0" y="0"/>
                </a:moveTo>
                <a:lnTo>
                  <a:pt x="6304087" y="0"/>
                </a:lnTo>
                <a:lnTo>
                  <a:pt x="6304087" y="6304087"/>
                </a:lnTo>
                <a:lnTo>
                  <a:pt x="0" y="6304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15273" y="5804957"/>
            <a:ext cx="2284867" cy="2284867"/>
          </a:xfrm>
          <a:custGeom>
            <a:avLst/>
            <a:gdLst/>
            <a:ahLst/>
            <a:cxnLst/>
            <a:rect r="r" b="b" t="t" l="l"/>
            <a:pathLst>
              <a:path h="2284867" w="2284867">
                <a:moveTo>
                  <a:pt x="0" y="0"/>
                </a:moveTo>
                <a:lnTo>
                  <a:pt x="2284867" y="0"/>
                </a:lnTo>
                <a:lnTo>
                  <a:pt x="2284867" y="2284866"/>
                </a:lnTo>
                <a:lnTo>
                  <a:pt x="0" y="2284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93410" y="4082284"/>
            <a:ext cx="951933" cy="951933"/>
          </a:xfrm>
          <a:custGeom>
            <a:avLst/>
            <a:gdLst/>
            <a:ahLst/>
            <a:cxnLst/>
            <a:rect r="r" b="b" t="t" l="l"/>
            <a:pathLst>
              <a:path h="951933" w="951933">
                <a:moveTo>
                  <a:pt x="0" y="0"/>
                </a:moveTo>
                <a:lnTo>
                  <a:pt x="951934" y="0"/>
                </a:lnTo>
                <a:lnTo>
                  <a:pt x="951934" y="951934"/>
                </a:lnTo>
                <a:lnTo>
                  <a:pt x="0" y="9519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96324" y="514956"/>
            <a:ext cx="13264642" cy="2652928"/>
          </a:xfrm>
          <a:custGeom>
            <a:avLst/>
            <a:gdLst/>
            <a:ahLst/>
            <a:cxnLst/>
            <a:rect r="r" b="b" t="t" l="l"/>
            <a:pathLst>
              <a:path h="2652928" w="13264642">
                <a:moveTo>
                  <a:pt x="0" y="0"/>
                </a:moveTo>
                <a:lnTo>
                  <a:pt x="13264642" y="0"/>
                </a:lnTo>
                <a:lnTo>
                  <a:pt x="13264642" y="2652928"/>
                </a:lnTo>
                <a:lnTo>
                  <a:pt x="0" y="26529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90300" y="5076825"/>
            <a:ext cx="15276690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Sistemate le impostazioni, possiamo lanciare l’exploit col comando “exploit”.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Avviato l’exploit, come da immagine sopra, il programma ci fornirà le credenziali per accedere al servizio Telnet attraverso la shell sul prompt di Kali, insieme a un messaggio che attesta la buona riuscita dell’attacco.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631046" y="2174937"/>
            <a:ext cx="2219181" cy="348098"/>
            <a:chOff x="0" y="0"/>
            <a:chExt cx="584476" cy="916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4476" cy="91680"/>
            </a:xfrm>
            <a:custGeom>
              <a:avLst/>
              <a:gdLst/>
              <a:ahLst/>
              <a:cxnLst/>
              <a:rect r="r" b="b" t="t" l="l"/>
              <a:pathLst>
                <a:path h="91680" w="584476">
                  <a:moveTo>
                    <a:pt x="0" y="0"/>
                  </a:moveTo>
                  <a:lnTo>
                    <a:pt x="584476" y="0"/>
                  </a:lnTo>
                  <a:lnTo>
                    <a:pt x="584476" y="91680"/>
                  </a:lnTo>
                  <a:lnTo>
                    <a:pt x="0" y="91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584476" cy="120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857150" y="2915036"/>
            <a:ext cx="4430727" cy="252848"/>
            <a:chOff x="0" y="0"/>
            <a:chExt cx="1166940" cy="6659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66940" cy="66594"/>
            </a:xfrm>
            <a:custGeom>
              <a:avLst/>
              <a:gdLst/>
              <a:ahLst/>
              <a:cxnLst/>
              <a:rect r="r" b="b" t="t" l="l"/>
              <a:pathLst>
                <a:path h="66594" w="1166940">
                  <a:moveTo>
                    <a:pt x="0" y="0"/>
                  </a:moveTo>
                  <a:lnTo>
                    <a:pt x="1166940" y="0"/>
                  </a:lnTo>
                  <a:lnTo>
                    <a:pt x="1166940" y="66594"/>
                  </a:lnTo>
                  <a:lnTo>
                    <a:pt x="0" y="665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166940" cy="951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DAF6tBjvlBs</dc:identifier>
  <dcterms:modified xsi:type="dcterms:W3CDTF">2011-08-01T06:04:30Z</dcterms:modified>
  <cp:revision>1</cp:revision>
  <dc:title>Prima di effettuare l’attacco con Metasploit, verifichiamo l’indirizzo IP della macchina vittima Metasploitable col solito ifconfig. Verificato l’IP, passiamo ad analizzare le porte e i servizi attivi sulla macchina vittima col comando nmap -sV</dc:title>
</cp:coreProperties>
</file>